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E738A1-560F-4E65-8843-B5CA28A2CB50}" type="doc">
      <dgm:prSet loTypeId="urn:microsoft.com/office/officeart/2018/2/layout/IconVerticalSolidList" loCatId="icon" qsTypeId="urn:microsoft.com/office/officeart/2005/8/quickstyle/simple5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3141B81-7E0D-4A8B-99D6-A49FC5B0B00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latin typeface="Georgia" panose="02040502050405020303" pitchFamily="18" charset="0"/>
            </a:rPr>
            <a:t>The Budget Build is </a:t>
          </a:r>
          <a:r>
            <a:rPr lang="en-US" b="1" u="sng" dirty="0">
              <a:latin typeface="Georgia" panose="02040502050405020303" pitchFamily="18" charset="0"/>
            </a:rPr>
            <a:t>Confidential</a:t>
          </a:r>
          <a:r>
            <a:rPr lang="en-US" b="1" dirty="0">
              <a:latin typeface="Georgia" panose="02040502050405020303" pitchFamily="18" charset="0"/>
            </a:rPr>
            <a:t> NRS 353.205(3) </a:t>
          </a:r>
          <a:r>
            <a:rPr lang="en-US" dirty="0">
              <a:latin typeface="Georgia" panose="02040502050405020303" pitchFamily="18" charset="0"/>
            </a:rPr>
            <a:t>(proposed budgets are confidential until the Governor transmits the proposed budget to the Legislature at the State of the State Address)</a:t>
          </a:r>
        </a:p>
      </dgm:t>
    </dgm:pt>
    <dgm:pt modelId="{0FF7E281-A59E-40C1-AAE8-9F2D4CC08972}" type="parTrans" cxnId="{7E028A0B-3EAD-42FC-8D2A-BFDC2B0CFCEE}">
      <dgm:prSet/>
      <dgm:spPr/>
      <dgm:t>
        <a:bodyPr/>
        <a:lstStyle/>
        <a:p>
          <a:endParaRPr lang="en-US"/>
        </a:p>
      </dgm:t>
    </dgm:pt>
    <dgm:pt modelId="{E5AFDB0D-1B2B-4A87-A993-B22D80C65137}" type="sibTrans" cxnId="{7E028A0B-3EAD-42FC-8D2A-BFDC2B0CFCEE}">
      <dgm:prSet/>
      <dgm:spPr/>
      <dgm:t>
        <a:bodyPr/>
        <a:lstStyle/>
        <a:p>
          <a:endParaRPr lang="en-US"/>
        </a:p>
      </dgm:t>
    </dgm:pt>
    <dgm:pt modelId="{C0060792-BD75-4026-A414-6D29365A5A5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latin typeface="Georgia" panose="02040502050405020303" pitchFamily="18" charset="0"/>
            </a:rPr>
            <a:t>NRS 353.205(3) conflicts with our statutes:</a:t>
          </a:r>
        </a:p>
      </dgm:t>
    </dgm:pt>
    <dgm:pt modelId="{BDBDCBAB-6099-49B1-9C9F-713DB38F6AAA}" type="parTrans" cxnId="{628BF452-D549-424A-9B98-E06AB9F02DE6}">
      <dgm:prSet/>
      <dgm:spPr/>
      <dgm:t>
        <a:bodyPr/>
        <a:lstStyle/>
        <a:p>
          <a:endParaRPr lang="en-US"/>
        </a:p>
      </dgm:t>
    </dgm:pt>
    <dgm:pt modelId="{6C3DAC38-ED15-4F6C-BD09-FDC91EF80B59}" type="sibTrans" cxnId="{628BF452-D549-424A-9B98-E06AB9F02DE6}">
      <dgm:prSet/>
      <dgm:spPr/>
      <dgm:t>
        <a:bodyPr/>
        <a:lstStyle/>
        <a:p>
          <a:endParaRPr lang="en-US"/>
        </a:p>
      </dgm:t>
    </dgm:pt>
    <dgm:pt modelId="{DD50C7DF-2164-44DD-92C9-0A32F2B0F41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latin typeface="Georgia" panose="02040502050405020303" pitchFamily="18" charset="0"/>
            </a:rPr>
            <a:t>The Executive Director must establish and submit a proposed budget for approval of the Board.  </a:t>
          </a:r>
        </a:p>
        <a:p>
          <a:pPr>
            <a:lnSpc>
              <a:spcPct val="100000"/>
            </a:lnSpc>
          </a:pPr>
          <a:r>
            <a:rPr lang="en-US" b="0" dirty="0">
              <a:latin typeface="Georgia" panose="02040502050405020303" pitchFamily="18" charset="0"/>
            </a:rPr>
            <a:t>NRS 180.410(1)(e)</a:t>
          </a:r>
        </a:p>
      </dgm:t>
    </dgm:pt>
    <dgm:pt modelId="{C40025EA-2681-40F6-A3F7-8618E50B3F7A}" type="parTrans" cxnId="{3127F683-3C66-438F-B875-E7E56BC0C8D0}">
      <dgm:prSet/>
      <dgm:spPr/>
      <dgm:t>
        <a:bodyPr/>
        <a:lstStyle/>
        <a:p>
          <a:endParaRPr lang="en-US"/>
        </a:p>
      </dgm:t>
    </dgm:pt>
    <dgm:pt modelId="{5664176F-AB6A-4BBE-91B1-250FB72BC78D}" type="sibTrans" cxnId="{3127F683-3C66-438F-B875-E7E56BC0C8D0}">
      <dgm:prSet/>
      <dgm:spPr/>
      <dgm:t>
        <a:bodyPr/>
        <a:lstStyle/>
        <a:p>
          <a:endParaRPr lang="en-US"/>
        </a:p>
      </dgm:t>
    </dgm:pt>
    <dgm:pt modelId="{908353AC-A155-4392-BBBA-56811DC4E61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latin typeface="Georgia" panose="02040502050405020303" pitchFamily="18" charset="0"/>
            </a:rPr>
            <a:t>The Board shall review and approve the budget for the Department.  </a:t>
          </a:r>
        </a:p>
        <a:p>
          <a:pPr>
            <a:lnSpc>
              <a:spcPct val="100000"/>
            </a:lnSpc>
          </a:pPr>
          <a:r>
            <a:rPr lang="en-US" b="0" dirty="0">
              <a:latin typeface="Georgia" panose="02040502050405020303" pitchFamily="18" charset="0"/>
            </a:rPr>
            <a:t>NRS 180.320(1)(f)</a:t>
          </a:r>
        </a:p>
      </dgm:t>
    </dgm:pt>
    <dgm:pt modelId="{708D95EF-4840-412E-8B85-5356F304FDB0}" type="parTrans" cxnId="{9C7FC557-C700-43C3-8324-53627E45D079}">
      <dgm:prSet/>
      <dgm:spPr/>
      <dgm:t>
        <a:bodyPr/>
        <a:lstStyle/>
        <a:p>
          <a:endParaRPr lang="en-US"/>
        </a:p>
      </dgm:t>
    </dgm:pt>
    <dgm:pt modelId="{49AFB2EF-0266-4EE7-832C-F883029F14BD}" type="sibTrans" cxnId="{9C7FC557-C700-43C3-8324-53627E45D079}">
      <dgm:prSet/>
      <dgm:spPr/>
      <dgm:t>
        <a:bodyPr/>
        <a:lstStyle/>
        <a:p>
          <a:endParaRPr lang="en-US"/>
        </a:p>
      </dgm:t>
    </dgm:pt>
    <dgm:pt modelId="{29ACD31D-8D02-4465-BFF0-B18AAD7C41D4}" type="pres">
      <dgm:prSet presAssocID="{06E738A1-560F-4E65-8843-B5CA28A2CB50}" presName="root" presStyleCnt="0">
        <dgm:presLayoutVars>
          <dgm:dir/>
          <dgm:resizeHandles val="exact"/>
        </dgm:presLayoutVars>
      </dgm:prSet>
      <dgm:spPr/>
    </dgm:pt>
    <dgm:pt modelId="{6619C4B7-DD45-41A7-ADE3-57AF9F278D36}" type="pres">
      <dgm:prSet presAssocID="{73141B81-7E0D-4A8B-99D6-A49FC5B0B007}" presName="compNode" presStyleCnt="0"/>
      <dgm:spPr/>
    </dgm:pt>
    <dgm:pt modelId="{15BFB9FB-102E-4BA8-8788-12523F61A109}" type="pres">
      <dgm:prSet presAssocID="{73141B81-7E0D-4A8B-99D6-A49FC5B0B007}" presName="bgRect" presStyleLbl="bgShp" presStyleIdx="0" presStyleCnt="4"/>
      <dgm:spPr/>
    </dgm:pt>
    <dgm:pt modelId="{AEF26E20-40B2-449A-BA39-4A1C0FC71CAA}" type="pres">
      <dgm:prSet presAssocID="{73141B81-7E0D-4A8B-99D6-A49FC5B0B00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13306149-FF42-4E08-B6AD-2C4779A6EDAF}" type="pres">
      <dgm:prSet presAssocID="{73141B81-7E0D-4A8B-99D6-A49FC5B0B007}" presName="spaceRect" presStyleCnt="0"/>
      <dgm:spPr/>
    </dgm:pt>
    <dgm:pt modelId="{AE155EFF-B9BD-4004-B65B-F1191F21E997}" type="pres">
      <dgm:prSet presAssocID="{73141B81-7E0D-4A8B-99D6-A49FC5B0B007}" presName="parTx" presStyleLbl="revTx" presStyleIdx="0" presStyleCnt="4">
        <dgm:presLayoutVars>
          <dgm:chMax val="0"/>
          <dgm:chPref val="0"/>
        </dgm:presLayoutVars>
      </dgm:prSet>
      <dgm:spPr/>
    </dgm:pt>
    <dgm:pt modelId="{21A75CC1-649D-445E-9C8F-16CD4984BAEB}" type="pres">
      <dgm:prSet presAssocID="{E5AFDB0D-1B2B-4A87-A993-B22D80C65137}" presName="sibTrans" presStyleCnt="0"/>
      <dgm:spPr/>
    </dgm:pt>
    <dgm:pt modelId="{8CB7A7A1-A8E4-430B-BDC9-3ACE2A64C6AC}" type="pres">
      <dgm:prSet presAssocID="{C0060792-BD75-4026-A414-6D29365A5A53}" presName="compNode" presStyleCnt="0"/>
      <dgm:spPr/>
    </dgm:pt>
    <dgm:pt modelId="{65271195-EA92-43C7-A8E0-62C4CE3F80E1}" type="pres">
      <dgm:prSet presAssocID="{C0060792-BD75-4026-A414-6D29365A5A53}" presName="bgRect" presStyleLbl="bgShp" presStyleIdx="1" presStyleCnt="4"/>
      <dgm:spPr/>
    </dgm:pt>
    <dgm:pt modelId="{A86EB245-0FBA-4BCA-8D63-4FC05B9BB4F4}" type="pres">
      <dgm:prSet presAssocID="{C0060792-BD75-4026-A414-6D29365A5A5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41A5940F-DB69-4288-B99A-49D6D6E1337C}" type="pres">
      <dgm:prSet presAssocID="{C0060792-BD75-4026-A414-6D29365A5A53}" presName="spaceRect" presStyleCnt="0"/>
      <dgm:spPr/>
    </dgm:pt>
    <dgm:pt modelId="{50DCC3FF-64B1-42DE-B3C8-7686F706A8C1}" type="pres">
      <dgm:prSet presAssocID="{C0060792-BD75-4026-A414-6D29365A5A53}" presName="parTx" presStyleLbl="revTx" presStyleIdx="1" presStyleCnt="4">
        <dgm:presLayoutVars>
          <dgm:chMax val="0"/>
          <dgm:chPref val="0"/>
        </dgm:presLayoutVars>
      </dgm:prSet>
      <dgm:spPr/>
    </dgm:pt>
    <dgm:pt modelId="{CA1A302C-460E-4549-A007-68BA57EAE1A5}" type="pres">
      <dgm:prSet presAssocID="{6C3DAC38-ED15-4F6C-BD09-FDC91EF80B59}" presName="sibTrans" presStyleCnt="0"/>
      <dgm:spPr/>
    </dgm:pt>
    <dgm:pt modelId="{DB65E3CB-95A7-44F2-879D-BFC0E014576B}" type="pres">
      <dgm:prSet presAssocID="{DD50C7DF-2164-44DD-92C9-0A32F2B0F41F}" presName="compNode" presStyleCnt="0"/>
      <dgm:spPr/>
    </dgm:pt>
    <dgm:pt modelId="{1C0FF556-B0DD-468C-9F26-C34150AB66B0}" type="pres">
      <dgm:prSet presAssocID="{DD50C7DF-2164-44DD-92C9-0A32F2B0F41F}" presName="bgRect" presStyleLbl="bgShp" presStyleIdx="2" presStyleCnt="4"/>
      <dgm:spPr/>
    </dgm:pt>
    <dgm:pt modelId="{2A7AABA5-75DC-4EFD-A15F-3E819D752A73}" type="pres">
      <dgm:prSet presAssocID="{DD50C7DF-2164-44DD-92C9-0A32F2B0F41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8E5CFDD5-FC19-4D78-B2AF-71761E54C60D}" type="pres">
      <dgm:prSet presAssocID="{DD50C7DF-2164-44DD-92C9-0A32F2B0F41F}" presName="spaceRect" presStyleCnt="0"/>
      <dgm:spPr/>
    </dgm:pt>
    <dgm:pt modelId="{3C64828F-938E-4DF0-B943-F8B29BEFAD61}" type="pres">
      <dgm:prSet presAssocID="{DD50C7DF-2164-44DD-92C9-0A32F2B0F41F}" presName="parTx" presStyleLbl="revTx" presStyleIdx="2" presStyleCnt="4">
        <dgm:presLayoutVars>
          <dgm:chMax val="0"/>
          <dgm:chPref val="0"/>
        </dgm:presLayoutVars>
      </dgm:prSet>
      <dgm:spPr/>
    </dgm:pt>
    <dgm:pt modelId="{13D69DF6-1BB1-4FFB-8125-96AB453CA363}" type="pres">
      <dgm:prSet presAssocID="{5664176F-AB6A-4BBE-91B1-250FB72BC78D}" presName="sibTrans" presStyleCnt="0"/>
      <dgm:spPr/>
    </dgm:pt>
    <dgm:pt modelId="{A6AC3F8B-4D98-4C7D-87A3-0BA96DBB6E6F}" type="pres">
      <dgm:prSet presAssocID="{908353AC-A155-4392-BBBA-56811DC4E619}" presName="compNode" presStyleCnt="0"/>
      <dgm:spPr/>
    </dgm:pt>
    <dgm:pt modelId="{3B6EA1CE-7BDF-44AD-9931-E590F01F7E6F}" type="pres">
      <dgm:prSet presAssocID="{908353AC-A155-4392-BBBA-56811DC4E619}" presName="bgRect" presStyleLbl="bgShp" presStyleIdx="3" presStyleCnt="4"/>
      <dgm:spPr/>
    </dgm:pt>
    <dgm:pt modelId="{7612168C-3C90-41A8-8114-499990D7746A}" type="pres">
      <dgm:prSet presAssocID="{908353AC-A155-4392-BBBA-56811DC4E61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7951FBB-7570-4135-A5CA-AF1547D9A669}" type="pres">
      <dgm:prSet presAssocID="{908353AC-A155-4392-BBBA-56811DC4E619}" presName="spaceRect" presStyleCnt="0"/>
      <dgm:spPr/>
    </dgm:pt>
    <dgm:pt modelId="{DDCA12C4-61B0-478E-822C-0D6AF5D069A6}" type="pres">
      <dgm:prSet presAssocID="{908353AC-A155-4392-BBBA-56811DC4E61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7E028A0B-3EAD-42FC-8D2A-BFDC2B0CFCEE}" srcId="{06E738A1-560F-4E65-8843-B5CA28A2CB50}" destId="{73141B81-7E0D-4A8B-99D6-A49FC5B0B007}" srcOrd="0" destOrd="0" parTransId="{0FF7E281-A59E-40C1-AAE8-9F2D4CC08972}" sibTransId="{E5AFDB0D-1B2B-4A87-A993-B22D80C65137}"/>
    <dgm:cxn modelId="{F2BD6946-C06A-4AA5-B57F-032AB6E5C509}" type="presOf" srcId="{06E738A1-560F-4E65-8843-B5CA28A2CB50}" destId="{29ACD31D-8D02-4465-BFF0-B18AAD7C41D4}" srcOrd="0" destOrd="0" presId="urn:microsoft.com/office/officeart/2018/2/layout/IconVerticalSolidList"/>
    <dgm:cxn modelId="{628BF452-D549-424A-9B98-E06AB9F02DE6}" srcId="{06E738A1-560F-4E65-8843-B5CA28A2CB50}" destId="{C0060792-BD75-4026-A414-6D29365A5A53}" srcOrd="1" destOrd="0" parTransId="{BDBDCBAB-6099-49B1-9C9F-713DB38F6AAA}" sibTransId="{6C3DAC38-ED15-4F6C-BD09-FDC91EF80B59}"/>
    <dgm:cxn modelId="{9C7FC557-C700-43C3-8324-53627E45D079}" srcId="{06E738A1-560F-4E65-8843-B5CA28A2CB50}" destId="{908353AC-A155-4392-BBBA-56811DC4E619}" srcOrd="3" destOrd="0" parTransId="{708D95EF-4840-412E-8B85-5356F304FDB0}" sibTransId="{49AFB2EF-0266-4EE7-832C-F883029F14BD}"/>
    <dgm:cxn modelId="{3800EA7E-E04D-43CE-82C7-DE99BF0C809B}" type="presOf" srcId="{C0060792-BD75-4026-A414-6D29365A5A53}" destId="{50DCC3FF-64B1-42DE-B3C8-7686F706A8C1}" srcOrd="0" destOrd="0" presId="urn:microsoft.com/office/officeart/2018/2/layout/IconVerticalSolidList"/>
    <dgm:cxn modelId="{3127F683-3C66-438F-B875-E7E56BC0C8D0}" srcId="{06E738A1-560F-4E65-8843-B5CA28A2CB50}" destId="{DD50C7DF-2164-44DD-92C9-0A32F2B0F41F}" srcOrd="2" destOrd="0" parTransId="{C40025EA-2681-40F6-A3F7-8618E50B3F7A}" sibTransId="{5664176F-AB6A-4BBE-91B1-250FB72BC78D}"/>
    <dgm:cxn modelId="{8DD6D0B5-A37E-47AB-ADE5-E13C898EBD52}" type="presOf" srcId="{DD50C7DF-2164-44DD-92C9-0A32F2B0F41F}" destId="{3C64828F-938E-4DF0-B943-F8B29BEFAD61}" srcOrd="0" destOrd="0" presId="urn:microsoft.com/office/officeart/2018/2/layout/IconVerticalSolidList"/>
    <dgm:cxn modelId="{0F3284BE-F0D7-44CA-A7D4-3263280DAEFF}" type="presOf" srcId="{73141B81-7E0D-4A8B-99D6-A49FC5B0B007}" destId="{AE155EFF-B9BD-4004-B65B-F1191F21E997}" srcOrd="0" destOrd="0" presId="urn:microsoft.com/office/officeart/2018/2/layout/IconVerticalSolidList"/>
    <dgm:cxn modelId="{7A1CD8F6-5B6A-4D7D-8409-B2E2C4A325CD}" type="presOf" srcId="{908353AC-A155-4392-BBBA-56811DC4E619}" destId="{DDCA12C4-61B0-478E-822C-0D6AF5D069A6}" srcOrd="0" destOrd="0" presId="urn:microsoft.com/office/officeart/2018/2/layout/IconVerticalSolidList"/>
    <dgm:cxn modelId="{C0910E87-EA03-4034-AEFD-CC2BE8B1D2F5}" type="presParOf" srcId="{29ACD31D-8D02-4465-BFF0-B18AAD7C41D4}" destId="{6619C4B7-DD45-41A7-ADE3-57AF9F278D36}" srcOrd="0" destOrd="0" presId="urn:microsoft.com/office/officeart/2018/2/layout/IconVerticalSolidList"/>
    <dgm:cxn modelId="{20800FF0-CD90-4F16-AE9C-0E0B12669BC4}" type="presParOf" srcId="{6619C4B7-DD45-41A7-ADE3-57AF9F278D36}" destId="{15BFB9FB-102E-4BA8-8788-12523F61A109}" srcOrd="0" destOrd="0" presId="urn:microsoft.com/office/officeart/2018/2/layout/IconVerticalSolidList"/>
    <dgm:cxn modelId="{763E47A4-0E38-4BD7-8BE0-D83F64DA5742}" type="presParOf" srcId="{6619C4B7-DD45-41A7-ADE3-57AF9F278D36}" destId="{AEF26E20-40B2-449A-BA39-4A1C0FC71CAA}" srcOrd="1" destOrd="0" presId="urn:microsoft.com/office/officeart/2018/2/layout/IconVerticalSolidList"/>
    <dgm:cxn modelId="{8367F3C3-3178-40F0-8008-4DE3D719B050}" type="presParOf" srcId="{6619C4B7-DD45-41A7-ADE3-57AF9F278D36}" destId="{13306149-FF42-4E08-B6AD-2C4779A6EDAF}" srcOrd="2" destOrd="0" presId="urn:microsoft.com/office/officeart/2018/2/layout/IconVerticalSolidList"/>
    <dgm:cxn modelId="{9D948DDB-5FE2-4080-BDA7-831F724D4502}" type="presParOf" srcId="{6619C4B7-DD45-41A7-ADE3-57AF9F278D36}" destId="{AE155EFF-B9BD-4004-B65B-F1191F21E997}" srcOrd="3" destOrd="0" presId="urn:microsoft.com/office/officeart/2018/2/layout/IconVerticalSolidList"/>
    <dgm:cxn modelId="{94C2AFE9-8E23-4CBE-8E05-540014762524}" type="presParOf" srcId="{29ACD31D-8D02-4465-BFF0-B18AAD7C41D4}" destId="{21A75CC1-649D-445E-9C8F-16CD4984BAEB}" srcOrd="1" destOrd="0" presId="urn:microsoft.com/office/officeart/2018/2/layout/IconVerticalSolidList"/>
    <dgm:cxn modelId="{EF9AA00B-45BE-4F82-AF43-1518BF477945}" type="presParOf" srcId="{29ACD31D-8D02-4465-BFF0-B18AAD7C41D4}" destId="{8CB7A7A1-A8E4-430B-BDC9-3ACE2A64C6AC}" srcOrd="2" destOrd="0" presId="urn:microsoft.com/office/officeart/2018/2/layout/IconVerticalSolidList"/>
    <dgm:cxn modelId="{1B6E447A-4F51-4868-AA87-587F97C44697}" type="presParOf" srcId="{8CB7A7A1-A8E4-430B-BDC9-3ACE2A64C6AC}" destId="{65271195-EA92-43C7-A8E0-62C4CE3F80E1}" srcOrd="0" destOrd="0" presId="urn:microsoft.com/office/officeart/2018/2/layout/IconVerticalSolidList"/>
    <dgm:cxn modelId="{2D6DD5FD-F60A-42B1-952B-052D000D3378}" type="presParOf" srcId="{8CB7A7A1-A8E4-430B-BDC9-3ACE2A64C6AC}" destId="{A86EB245-0FBA-4BCA-8D63-4FC05B9BB4F4}" srcOrd="1" destOrd="0" presId="urn:microsoft.com/office/officeart/2018/2/layout/IconVerticalSolidList"/>
    <dgm:cxn modelId="{D4E4A0F4-251B-4FE6-9956-26D60A06E097}" type="presParOf" srcId="{8CB7A7A1-A8E4-430B-BDC9-3ACE2A64C6AC}" destId="{41A5940F-DB69-4288-B99A-49D6D6E1337C}" srcOrd="2" destOrd="0" presId="urn:microsoft.com/office/officeart/2018/2/layout/IconVerticalSolidList"/>
    <dgm:cxn modelId="{D508648A-4902-43FE-B438-5036D6F043D1}" type="presParOf" srcId="{8CB7A7A1-A8E4-430B-BDC9-3ACE2A64C6AC}" destId="{50DCC3FF-64B1-42DE-B3C8-7686F706A8C1}" srcOrd="3" destOrd="0" presId="urn:microsoft.com/office/officeart/2018/2/layout/IconVerticalSolidList"/>
    <dgm:cxn modelId="{C17DA484-12ED-49DD-8A78-D78BD89403EB}" type="presParOf" srcId="{29ACD31D-8D02-4465-BFF0-B18AAD7C41D4}" destId="{CA1A302C-460E-4549-A007-68BA57EAE1A5}" srcOrd="3" destOrd="0" presId="urn:microsoft.com/office/officeart/2018/2/layout/IconVerticalSolidList"/>
    <dgm:cxn modelId="{B58BFFE8-73ED-426A-88AB-7BE9F98EF8DE}" type="presParOf" srcId="{29ACD31D-8D02-4465-BFF0-B18AAD7C41D4}" destId="{DB65E3CB-95A7-44F2-879D-BFC0E014576B}" srcOrd="4" destOrd="0" presId="urn:microsoft.com/office/officeart/2018/2/layout/IconVerticalSolidList"/>
    <dgm:cxn modelId="{6743F972-9262-4ECC-ACBF-3A736C5CE364}" type="presParOf" srcId="{DB65E3CB-95A7-44F2-879D-BFC0E014576B}" destId="{1C0FF556-B0DD-468C-9F26-C34150AB66B0}" srcOrd="0" destOrd="0" presId="urn:microsoft.com/office/officeart/2018/2/layout/IconVerticalSolidList"/>
    <dgm:cxn modelId="{7894397A-E8EC-4082-AC6C-DCFF0F6C52C4}" type="presParOf" srcId="{DB65E3CB-95A7-44F2-879D-BFC0E014576B}" destId="{2A7AABA5-75DC-4EFD-A15F-3E819D752A73}" srcOrd="1" destOrd="0" presId="urn:microsoft.com/office/officeart/2018/2/layout/IconVerticalSolidList"/>
    <dgm:cxn modelId="{0CF3400B-65E4-4034-827B-CC83112529BF}" type="presParOf" srcId="{DB65E3CB-95A7-44F2-879D-BFC0E014576B}" destId="{8E5CFDD5-FC19-4D78-B2AF-71761E54C60D}" srcOrd="2" destOrd="0" presId="urn:microsoft.com/office/officeart/2018/2/layout/IconVerticalSolidList"/>
    <dgm:cxn modelId="{EF0250A4-251D-4652-8C7A-4CE845C83C57}" type="presParOf" srcId="{DB65E3CB-95A7-44F2-879D-BFC0E014576B}" destId="{3C64828F-938E-4DF0-B943-F8B29BEFAD61}" srcOrd="3" destOrd="0" presId="urn:microsoft.com/office/officeart/2018/2/layout/IconVerticalSolidList"/>
    <dgm:cxn modelId="{DB7D3E21-CF5E-4A45-BACD-E5D34B6BF85C}" type="presParOf" srcId="{29ACD31D-8D02-4465-BFF0-B18AAD7C41D4}" destId="{13D69DF6-1BB1-4FFB-8125-96AB453CA363}" srcOrd="5" destOrd="0" presId="urn:microsoft.com/office/officeart/2018/2/layout/IconVerticalSolidList"/>
    <dgm:cxn modelId="{287CA8F8-B86C-4A7F-9690-B1F68EED05DF}" type="presParOf" srcId="{29ACD31D-8D02-4465-BFF0-B18AAD7C41D4}" destId="{A6AC3F8B-4D98-4C7D-87A3-0BA96DBB6E6F}" srcOrd="6" destOrd="0" presId="urn:microsoft.com/office/officeart/2018/2/layout/IconVerticalSolidList"/>
    <dgm:cxn modelId="{F6EAE09A-584C-48D2-B713-3D80159B1851}" type="presParOf" srcId="{A6AC3F8B-4D98-4C7D-87A3-0BA96DBB6E6F}" destId="{3B6EA1CE-7BDF-44AD-9931-E590F01F7E6F}" srcOrd="0" destOrd="0" presId="urn:microsoft.com/office/officeart/2018/2/layout/IconVerticalSolidList"/>
    <dgm:cxn modelId="{67026C95-AE45-4572-8F3C-F461EE6BC031}" type="presParOf" srcId="{A6AC3F8B-4D98-4C7D-87A3-0BA96DBB6E6F}" destId="{7612168C-3C90-41A8-8114-499990D7746A}" srcOrd="1" destOrd="0" presId="urn:microsoft.com/office/officeart/2018/2/layout/IconVerticalSolidList"/>
    <dgm:cxn modelId="{58B4E7C2-C865-414F-B471-9B8215706539}" type="presParOf" srcId="{A6AC3F8B-4D98-4C7D-87A3-0BA96DBB6E6F}" destId="{A7951FBB-7570-4135-A5CA-AF1547D9A669}" srcOrd="2" destOrd="0" presId="urn:microsoft.com/office/officeart/2018/2/layout/IconVerticalSolidList"/>
    <dgm:cxn modelId="{918011A0-5C51-4E92-A73B-DDD9C80F30F8}" type="presParOf" srcId="{A6AC3F8B-4D98-4C7D-87A3-0BA96DBB6E6F}" destId="{DDCA12C4-61B0-478E-822C-0D6AF5D069A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A8BE6A-2DA8-44CE-A314-D2AAF68076B8}" type="doc">
      <dgm:prSet loTypeId="urn:microsoft.com/office/officeart/2005/8/layout/hierarchy1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DABF50A-270C-40AF-B268-FF3293DB8CB0}">
      <dgm:prSet/>
      <dgm:spPr/>
      <dgm:t>
        <a:bodyPr/>
        <a:lstStyle/>
        <a:p>
          <a:r>
            <a:rPr lang="en-US" dirty="0">
              <a:latin typeface="Georgia" panose="02040502050405020303" pitchFamily="18" charset="0"/>
            </a:rPr>
            <a:t>Request </a:t>
          </a:r>
          <a:r>
            <a:rPr lang="en-US" u="sng" dirty="0">
              <a:latin typeface="Georgia" panose="02040502050405020303" pitchFamily="18" charset="0"/>
            </a:rPr>
            <a:t>recommendations of additional items</a:t>
          </a:r>
          <a:r>
            <a:rPr lang="en-US" u="none" dirty="0">
              <a:latin typeface="Georgia" panose="02040502050405020303" pitchFamily="18" charset="0"/>
            </a:rPr>
            <a:t> </a:t>
          </a:r>
          <a:r>
            <a:rPr lang="en-US" dirty="0">
              <a:latin typeface="Georgia" panose="02040502050405020303" pitchFamily="18" charset="0"/>
            </a:rPr>
            <a:t>Board would like to see built into budget</a:t>
          </a:r>
        </a:p>
      </dgm:t>
    </dgm:pt>
    <dgm:pt modelId="{93CA673F-9B82-446D-A6C2-4865D3D12256}" type="parTrans" cxnId="{DD1E6D08-A3B2-4CED-BF28-EAE4F6B1BDE9}">
      <dgm:prSet/>
      <dgm:spPr/>
      <dgm:t>
        <a:bodyPr/>
        <a:lstStyle/>
        <a:p>
          <a:endParaRPr lang="en-US"/>
        </a:p>
      </dgm:t>
    </dgm:pt>
    <dgm:pt modelId="{E855C58D-BC6B-45C9-B1CD-F2AA68BA66AE}" type="sibTrans" cxnId="{DD1E6D08-A3B2-4CED-BF28-EAE4F6B1BDE9}">
      <dgm:prSet/>
      <dgm:spPr/>
      <dgm:t>
        <a:bodyPr/>
        <a:lstStyle/>
        <a:p>
          <a:endParaRPr lang="en-US"/>
        </a:p>
      </dgm:t>
    </dgm:pt>
    <dgm:pt modelId="{D8FF6E29-96BB-48CD-811F-2C8C3C26DA9D}">
      <dgm:prSet/>
      <dgm:spPr/>
      <dgm:t>
        <a:bodyPr/>
        <a:lstStyle/>
        <a:p>
          <a:r>
            <a:rPr lang="en-US" dirty="0">
              <a:latin typeface="Georgia" panose="02040502050405020303" pitchFamily="18" charset="0"/>
            </a:rPr>
            <a:t>Request Board </a:t>
          </a:r>
          <a:r>
            <a:rPr lang="en-US" u="sng" dirty="0">
              <a:latin typeface="Georgia" panose="02040502050405020303" pitchFamily="18" charset="0"/>
            </a:rPr>
            <a:t>Approve</a:t>
          </a:r>
          <a:r>
            <a:rPr lang="en-US" dirty="0">
              <a:latin typeface="Georgia" panose="02040502050405020303" pitchFamily="18" charset="0"/>
            </a:rPr>
            <a:t> our Proposed Budget and allow Department to make changes as needed without bringing back to the Board due to </a:t>
          </a:r>
          <a:r>
            <a:rPr lang="en-US" b="1" dirty="0">
              <a:latin typeface="Georgia" panose="02040502050405020303" pitchFamily="18" charset="0"/>
            </a:rPr>
            <a:t>NRS 353.205(3) requiring confidentiality</a:t>
          </a:r>
          <a:endParaRPr lang="en-US" dirty="0">
            <a:latin typeface="Georgia" panose="02040502050405020303" pitchFamily="18" charset="0"/>
          </a:endParaRPr>
        </a:p>
      </dgm:t>
    </dgm:pt>
    <dgm:pt modelId="{64245A5B-3852-4520-AA65-D9A59D9673A3}" type="parTrans" cxnId="{BAA172C4-FA4D-47FC-9D23-D2E8CBA9DDFD}">
      <dgm:prSet/>
      <dgm:spPr/>
      <dgm:t>
        <a:bodyPr/>
        <a:lstStyle/>
        <a:p>
          <a:endParaRPr lang="en-US"/>
        </a:p>
      </dgm:t>
    </dgm:pt>
    <dgm:pt modelId="{13C02571-F25D-4988-A4E6-F0E8DAEEA75F}" type="sibTrans" cxnId="{BAA172C4-FA4D-47FC-9D23-D2E8CBA9DDFD}">
      <dgm:prSet/>
      <dgm:spPr/>
      <dgm:t>
        <a:bodyPr/>
        <a:lstStyle/>
        <a:p>
          <a:endParaRPr lang="en-US"/>
        </a:p>
      </dgm:t>
    </dgm:pt>
    <dgm:pt modelId="{C3C32767-8215-4700-AFDB-21B83133FE9B}" type="pres">
      <dgm:prSet presAssocID="{3EA8BE6A-2DA8-44CE-A314-D2AAF68076B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EC0EF25-54D4-4B6D-A5E5-4063D329A732}" type="pres">
      <dgm:prSet presAssocID="{0DABF50A-270C-40AF-B268-FF3293DB8CB0}" presName="hierRoot1" presStyleCnt="0"/>
      <dgm:spPr/>
    </dgm:pt>
    <dgm:pt modelId="{CC841873-2AD6-4BBF-BE2A-E58A22898A76}" type="pres">
      <dgm:prSet presAssocID="{0DABF50A-270C-40AF-B268-FF3293DB8CB0}" presName="composite" presStyleCnt="0"/>
      <dgm:spPr/>
    </dgm:pt>
    <dgm:pt modelId="{6899E815-1D28-4633-B8C6-A4F40C13CBFC}" type="pres">
      <dgm:prSet presAssocID="{0DABF50A-270C-40AF-B268-FF3293DB8CB0}" presName="background" presStyleLbl="node0" presStyleIdx="0" presStyleCnt="2"/>
      <dgm:spPr/>
    </dgm:pt>
    <dgm:pt modelId="{D5C14736-DC7F-43D6-BC6B-DDCC78F44599}" type="pres">
      <dgm:prSet presAssocID="{0DABF50A-270C-40AF-B268-FF3293DB8CB0}" presName="text" presStyleLbl="fgAcc0" presStyleIdx="0" presStyleCnt="2">
        <dgm:presLayoutVars>
          <dgm:chPref val="3"/>
        </dgm:presLayoutVars>
      </dgm:prSet>
      <dgm:spPr/>
    </dgm:pt>
    <dgm:pt modelId="{B3E050E0-D721-466B-BEA5-D864D96874C1}" type="pres">
      <dgm:prSet presAssocID="{0DABF50A-270C-40AF-B268-FF3293DB8CB0}" presName="hierChild2" presStyleCnt="0"/>
      <dgm:spPr/>
    </dgm:pt>
    <dgm:pt modelId="{91DA693A-19C2-42D4-A858-C7ACF62FE755}" type="pres">
      <dgm:prSet presAssocID="{D8FF6E29-96BB-48CD-811F-2C8C3C26DA9D}" presName="hierRoot1" presStyleCnt="0"/>
      <dgm:spPr/>
    </dgm:pt>
    <dgm:pt modelId="{9F84AE9E-6AF6-4B0B-9360-855BA1549A1D}" type="pres">
      <dgm:prSet presAssocID="{D8FF6E29-96BB-48CD-811F-2C8C3C26DA9D}" presName="composite" presStyleCnt="0"/>
      <dgm:spPr/>
    </dgm:pt>
    <dgm:pt modelId="{FFF2BED1-CB3E-485F-B874-108AE24EEB99}" type="pres">
      <dgm:prSet presAssocID="{D8FF6E29-96BB-48CD-811F-2C8C3C26DA9D}" presName="background" presStyleLbl="node0" presStyleIdx="1" presStyleCnt="2"/>
      <dgm:spPr/>
    </dgm:pt>
    <dgm:pt modelId="{79841BB4-A311-4787-B955-6FD38EF0B5A7}" type="pres">
      <dgm:prSet presAssocID="{D8FF6E29-96BB-48CD-811F-2C8C3C26DA9D}" presName="text" presStyleLbl="fgAcc0" presStyleIdx="1" presStyleCnt="2">
        <dgm:presLayoutVars>
          <dgm:chPref val="3"/>
        </dgm:presLayoutVars>
      </dgm:prSet>
      <dgm:spPr/>
    </dgm:pt>
    <dgm:pt modelId="{BA310D63-D381-42D6-8591-F61F0E32DC0B}" type="pres">
      <dgm:prSet presAssocID="{D8FF6E29-96BB-48CD-811F-2C8C3C26DA9D}" presName="hierChild2" presStyleCnt="0"/>
      <dgm:spPr/>
    </dgm:pt>
  </dgm:ptLst>
  <dgm:cxnLst>
    <dgm:cxn modelId="{DD1E6D08-A3B2-4CED-BF28-EAE4F6B1BDE9}" srcId="{3EA8BE6A-2DA8-44CE-A314-D2AAF68076B8}" destId="{0DABF50A-270C-40AF-B268-FF3293DB8CB0}" srcOrd="0" destOrd="0" parTransId="{93CA673F-9B82-446D-A6C2-4865D3D12256}" sibTransId="{E855C58D-BC6B-45C9-B1CD-F2AA68BA66AE}"/>
    <dgm:cxn modelId="{65870057-7B12-4A27-8538-A336F12C7D65}" type="presOf" srcId="{D8FF6E29-96BB-48CD-811F-2C8C3C26DA9D}" destId="{79841BB4-A311-4787-B955-6FD38EF0B5A7}" srcOrd="0" destOrd="0" presId="urn:microsoft.com/office/officeart/2005/8/layout/hierarchy1"/>
    <dgm:cxn modelId="{46251B58-18EF-4A7D-AD41-101509CF8CB3}" type="presOf" srcId="{0DABF50A-270C-40AF-B268-FF3293DB8CB0}" destId="{D5C14736-DC7F-43D6-BC6B-DDCC78F44599}" srcOrd="0" destOrd="0" presId="urn:microsoft.com/office/officeart/2005/8/layout/hierarchy1"/>
    <dgm:cxn modelId="{A11C86C3-1761-48B6-9654-034603DD7AAB}" type="presOf" srcId="{3EA8BE6A-2DA8-44CE-A314-D2AAF68076B8}" destId="{C3C32767-8215-4700-AFDB-21B83133FE9B}" srcOrd="0" destOrd="0" presId="urn:microsoft.com/office/officeart/2005/8/layout/hierarchy1"/>
    <dgm:cxn modelId="{BAA172C4-FA4D-47FC-9D23-D2E8CBA9DDFD}" srcId="{3EA8BE6A-2DA8-44CE-A314-D2AAF68076B8}" destId="{D8FF6E29-96BB-48CD-811F-2C8C3C26DA9D}" srcOrd="1" destOrd="0" parTransId="{64245A5B-3852-4520-AA65-D9A59D9673A3}" sibTransId="{13C02571-F25D-4988-A4E6-F0E8DAEEA75F}"/>
    <dgm:cxn modelId="{9F4E8156-B2FE-4C57-B975-B28DF2C8FF58}" type="presParOf" srcId="{C3C32767-8215-4700-AFDB-21B83133FE9B}" destId="{5EC0EF25-54D4-4B6D-A5E5-4063D329A732}" srcOrd="0" destOrd="0" presId="urn:microsoft.com/office/officeart/2005/8/layout/hierarchy1"/>
    <dgm:cxn modelId="{159F65B9-C13F-4A3F-805A-DFDA889876D6}" type="presParOf" srcId="{5EC0EF25-54D4-4B6D-A5E5-4063D329A732}" destId="{CC841873-2AD6-4BBF-BE2A-E58A22898A76}" srcOrd="0" destOrd="0" presId="urn:microsoft.com/office/officeart/2005/8/layout/hierarchy1"/>
    <dgm:cxn modelId="{459236F2-02ED-4417-B179-8D1168EB93B4}" type="presParOf" srcId="{CC841873-2AD6-4BBF-BE2A-E58A22898A76}" destId="{6899E815-1D28-4633-B8C6-A4F40C13CBFC}" srcOrd="0" destOrd="0" presId="urn:microsoft.com/office/officeart/2005/8/layout/hierarchy1"/>
    <dgm:cxn modelId="{1D608E0F-0A07-42E8-84AF-8219132AB42D}" type="presParOf" srcId="{CC841873-2AD6-4BBF-BE2A-E58A22898A76}" destId="{D5C14736-DC7F-43D6-BC6B-DDCC78F44599}" srcOrd="1" destOrd="0" presId="urn:microsoft.com/office/officeart/2005/8/layout/hierarchy1"/>
    <dgm:cxn modelId="{484EFBDE-0FBB-442A-8748-5065476941B8}" type="presParOf" srcId="{5EC0EF25-54D4-4B6D-A5E5-4063D329A732}" destId="{B3E050E0-D721-466B-BEA5-D864D96874C1}" srcOrd="1" destOrd="0" presId="urn:microsoft.com/office/officeart/2005/8/layout/hierarchy1"/>
    <dgm:cxn modelId="{54D3011B-62EF-4539-8387-1430BAE1A6BC}" type="presParOf" srcId="{C3C32767-8215-4700-AFDB-21B83133FE9B}" destId="{91DA693A-19C2-42D4-A858-C7ACF62FE755}" srcOrd="1" destOrd="0" presId="urn:microsoft.com/office/officeart/2005/8/layout/hierarchy1"/>
    <dgm:cxn modelId="{D90EDB6F-E4E4-4BA9-AD51-3F9090CB757C}" type="presParOf" srcId="{91DA693A-19C2-42D4-A858-C7ACF62FE755}" destId="{9F84AE9E-6AF6-4B0B-9360-855BA1549A1D}" srcOrd="0" destOrd="0" presId="urn:microsoft.com/office/officeart/2005/8/layout/hierarchy1"/>
    <dgm:cxn modelId="{D9384565-B44D-422E-BF16-FCD96001965B}" type="presParOf" srcId="{9F84AE9E-6AF6-4B0B-9360-855BA1549A1D}" destId="{FFF2BED1-CB3E-485F-B874-108AE24EEB99}" srcOrd="0" destOrd="0" presId="urn:microsoft.com/office/officeart/2005/8/layout/hierarchy1"/>
    <dgm:cxn modelId="{D7C33890-78EE-483A-8B3E-2118FC05B48D}" type="presParOf" srcId="{9F84AE9E-6AF6-4B0B-9360-855BA1549A1D}" destId="{79841BB4-A311-4787-B955-6FD38EF0B5A7}" srcOrd="1" destOrd="0" presId="urn:microsoft.com/office/officeart/2005/8/layout/hierarchy1"/>
    <dgm:cxn modelId="{AE11C81B-54DB-41B4-9B43-F1CD3AEFCBCC}" type="presParOf" srcId="{91DA693A-19C2-42D4-A858-C7ACF62FE755}" destId="{BA310D63-D381-42D6-8591-F61F0E32DC0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BFB9FB-102E-4BA8-8788-12523F61A109}">
      <dsp:nvSpPr>
        <dsp:cNvPr id="0" name=""/>
        <dsp:cNvSpPr/>
      </dsp:nvSpPr>
      <dsp:spPr>
        <a:xfrm>
          <a:off x="0" y="2632"/>
          <a:ext cx="7429952" cy="13340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EF26E20-40B2-449A-BA39-4A1C0FC71CAA}">
      <dsp:nvSpPr>
        <dsp:cNvPr id="0" name=""/>
        <dsp:cNvSpPr/>
      </dsp:nvSpPr>
      <dsp:spPr>
        <a:xfrm>
          <a:off x="403554" y="302797"/>
          <a:ext cx="733736" cy="73373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E155EFF-B9BD-4004-B65B-F1191F21E997}">
      <dsp:nvSpPr>
        <dsp:cNvPr id="0" name=""/>
        <dsp:cNvSpPr/>
      </dsp:nvSpPr>
      <dsp:spPr>
        <a:xfrm>
          <a:off x="1540846" y="2632"/>
          <a:ext cx="5889105" cy="1334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189" tIns="141189" rIns="141189" bIns="141189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latin typeface="Georgia" panose="02040502050405020303" pitchFamily="18" charset="0"/>
            </a:rPr>
            <a:t>The Budget Build is </a:t>
          </a:r>
          <a:r>
            <a:rPr lang="en-US" sz="1700" b="1" u="sng" kern="1200" dirty="0">
              <a:latin typeface="Georgia" panose="02040502050405020303" pitchFamily="18" charset="0"/>
            </a:rPr>
            <a:t>Confidential</a:t>
          </a:r>
          <a:r>
            <a:rPr lang="en-US" sz="1700" b="1" kern="1200" dirty="0">
              <a:latin typeface="Georgia" panose="02040502050405020303" pitchFamily="18" charset="0"/>
            </a:rPr>
            <a:t> NRS 353.205(3) </a:t>
          </a:r>
          <a:r>
            <a:rPr lang="en-US" sz="1700" kern="1200" dirty="0">
              <a:latin typeface="Georgia" panose="02040502050405020303" pitchFamily="18" charset="0"/>
            </a:rPr>
            <a:t>(proposed budgets are confidential until the Governor transmits the proposed budget to the Legislature at the State of the State Address)</a:t>
          </a:r>
        </a:p>
      </dsp:txBody>
      <dsp:txXfrm>
        <a:off x="1540846" y="2632"/>
        <a:ext cx="5889105" cy="1334065"/>
      </dsp:txXfrm>
    </dsp:sp>
    <dsp:sp modelId="{65271195-EA92-43C7-A8E0-62C4CE3F80E1}">
      <dsp:nvSpPr>
        <dsp:cNvPr id="0" name=""/>
        <dsp:cNvSpPr/>
      </dsp:nvSpPr>
      <dsp:spPr>
        <a:xfrm>
          <a:off x="0" y="1670214"/>
          <a:ext cx="7429952" cy="13340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86EB245-0FBA-4BCA-8D63-4FC05B9BB4F4}">
      <dsp:nvSpPr>
        <dsp:cNvPr id="0" name=""/>
        <dsp:cNvSpPr/>
      </dsp:nvSpPr>
      <dsp:spPr>
        <a:xfrm>
          <a:off x="403554" y="1970379"/>
          <a:ext cx="733736" cy="73373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0DCC3FF-64B1-42DE-B3C8-7686F706A8C1}">
      <dsp:nvSpPr>
        <dsp:cNvPr id="0" name=""/>
        <dsp:cNvSpPr/>
      </dsp:nvSpPr>
      <dsp:spPr>
        <a:xfrm>
          <a:off x="1540846" y="1670214"/>
          <a:ext cx="5889105" cy="1334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189" tIns="141189" rIns="141189" bIns="141189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latin typeface="Georgia" panose="02040502050405020303" pitchFamily="18" charset="0"/>
            </a:rPr>
            <a:t>NRS 353.205(3) conflicts with our statutes:</a:t>
          </a:r>
        </a:p>
      </dsp:txBody>
      <dsp:txXfrm>
        <a:off x="1540846" y="1670214"/>
        <a:ext cx="5889105" cy="1334065"/>
      </dsp:txXfrm>
    </dsp:sp>
    <dsp:sp modelId="{1C0FF556-B0DD-468C-9F26-C34150AB66B0}">
      <dsp:nvSpPr>
        <dsp:cNvPr id="0" name=""/>
        <dsp:cNvSpPr/>
      </dsp:nvSpPr>
      <dsp:spPr>
        <a:xfrm>
          <a:off x="0" y="3337796"/>
          <a:ext cx="7429952" cy="13340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A7AABA5-75DC-4EFD-A15F-3E819D752A73}">
      <dsp:nvSpPr>
        <dsp:cNvPr id="0" name=""/>
        <dsp:cNvSpPr/>
      </dsp:nvSpPr>
      <dsp:spPr>
        <a:xfrm>
          <a:off x="403554" y="3637961"/>
          <a:ext cx="733736" cy="73373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C64828F-938E-4DF0-B943-F8B29BEFAD61}">
      <dsp:nvSpPr>
        <dsp:cNvPr id="0" name=""/>
        <dsp:cNvSpPr/>
      </dsp:nvSpPr>
      <dsp:spPr>
        <a:xfrm>
          <a:off x="1540846" y="3337796"/>
          <a:ext cx="5889105" cy="1334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189" tIns="141189" rIns="141189" bIns="141189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latin typeface="Georgia" panose="02040502050405020303" pitchFamily="18" charset="0"/>
            </a:rPr>
            <a:t>The Executive Director must establish and submit a proposed budget for approval of the Board.  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kern="1200" dirty="0">
              <a:latin typeface="Georgia" panose="02040502050405020303" pitchFamily="18" charset="0"/>
            </a:rPr>
            <a:t>NRS 180.410(1)(e)</a:t>
          </a:r>
        </a:p>
      </dsp:txBody>
      <dsp:txXfrm>
        <a:off x="1540846" y="3337796"/>
        <a:ext cx="5889105" cy="1334065"/>
      </dsp:txXfrm>
    </dsp:sp>
    <dsp:sp modelId="{3B6EA1CE-7BDF-44AD-9931-E590F01F7E6F}">
      <dsp:nvSpPr>
        <dsp:cNvPr id="0" name=""/>
        <dsp:cNvSpPr/>
      </dsp:nvSpPr>
      <dsp:spPr>
        <a:xfrm>
          <a:off x="0" y="5005378"/>
          <a:ext cx="7429952" cy="13340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612168C-3C90-41A8-8114-499990D7746A}">
      <dsp:nvSpPr>
        <dsp:cNvPr id="0" name=""/>
        <dsp:cNvSpPr/>
      </dsp:nvSpPr>
      <dsp:spPr>
        <a:xfrm>
          <a:off x="403554" y="5305543"/>
          <a:ext cx="733736" cy="73373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DCA12C4-61B0-478E-822C-0D6AF5D069A6}">
      <dsp:nvSpPr>
        <dsp:cNvPr id="0" name=""/>
        <dsp:cNvSpPr/>
      </dsp:nvSpPr>
      <dsp:spPr>
        <a:xfrm>
          <a:off x="1540846" y="5005378"/>
          <a:ext cx="5889105" cy="1334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189" tIns="141189" rIns="141189" bIns="141189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latin typeface="Georgia" panose="02040502050405020303" pitchFamily="18" charset="0"/>
            </a:rPr>
            <a:t>The Board shall review and approve the budget for the Department.  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kern="1200" dirty="0">
              <a:latin typeface="Georgia" panose="02040502050405020303" pitchFamily="18" charset="0"/>
            </a:rPr>
            <a:t>NRS 180.320(1)(f)</a:t>
          </a:r>
        </a:p>
      </dsp:txBody>
      <dsp:txXfrm>
        <a:off x="1540846" y="5005378"/>
        <a:ext cx="5889105" cy="13340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9E815-1D28-4633-B8C6-A4F40C13CBFC}">
      <dsp:nvSpPr>
        <dsp:cNvPr id="0" name=""/>
        <dsp:cNvSpPr/>
      </dsp:nvSpPr>
      <dsp:spPr>
        <a:xfrm>
          <a:off x="85120" y="162"/>
          <a:ext cx="4596484" cy="2918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C14736-DC7F-43D6-BC6B-DDCC78F44599}">
      <dsp:nvSpPr>
        <dsp:cNvPr id="0" name=""/>
        <dsp:cNvSpPr/>
      </dsp:nvSpPr>
      <dsp:spPr>
        <a:xfrm>
          <a:off x="595840" y="485346"/>
          <a:ext cx="4596484" cy="2918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Georgia" panose="02040502050405020303" pitchFamily="18" charset="0"/>
            </a:rPr>
            <a:t>Request </a:t>
          </a:r>
          <a:r>
            <a:rPr lang="en-US" sz="2600" u="sng" kern="1200" dirty="0">
              <a:latin typeface="Georgia" panose="02040502050405020303" pitchFamily="18" charset="0"/>
            </a:rPr>
            <a:t>recommendations of additional items</a:t>
          </a:r>
          <a:r>
            <a:rPr lang="en-US" sz="2600" u="none" kern="1200" dirty="0">
              <a:latin typeface="Georgia" panose="02040502050405020303" pitchFamily="18" charset="0"/>
            </a:rPr>
            <a:t> </a:t>
          </a:r>
          <a:r>
            <a:rPr lang="en-US" sz="2600" kern="1200" dirty="0">
              <a:latin typeface="Georgia" panose="02040502050405020303" pitchFamily="18" charset="0"/>
            </a:rPr>
            <a:t>Board would like to see built into budget</a:t>
          </a:r>
        </a:p>
      </dsp:txBody>
      <dsp:txXfrm>
        <a:off x="681328" y="570834"/>
        <a:ext cx="4425508" cy="2747791"/>
      </dsp:txXfrm>
    </dsp:sp>
    <dsp:sp modelId="{FFF2BED1-CB3E-485F-B874-108AE24EEB99}">
      <dsp:nvSpPr>
        <dsp:cNvPr id="0" name=""/>
        <dsp:cNvSpPr/>
      </dsp:nvSpPr>
      <dsp:spPr>
        <a:xfrm>
          <a:off x="5703045" y="162"/>
          <a:ext cx="4596484" cy="2918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841BB4-A311-4787-B955-6FD38EF0B5A7}">
      <dsp:nvSpPr>
        <dsp:cNvPr id="0" name=""/>
        <dsp:cNvSpPr/>
      </dsp:nvSpPr>
      <dsp:spPr>
        <a:xfrm>
          <a:off x="6213765" y="485346"/>
          <a:ext cx="4596484" cy="2918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Georgia" panose="02040502050405020303" pitchFamily="18" charset="0"/>
            </a:rPr>
            <a:t>Request Board </a:t>
          </a:r>
          <a:r>
            <a:rPr lang="en-US" sz="2600" u="sng" kern="1200" dirty="0">
              <a:latin typeface="Georgia" panose="02040502050405020303" pitchFamily="18" charset="0"/>
            </a:rPr>
            <a:t>Approve</a:t>
          </a:r>
          <a:r>
            <a:rPr lang="en-US" sz="2600" kern="1200" dirty="0">
              <a:latin typeface="Georgia" panose="02040502050405020303" pitchFamily="18" charset="0"/>
            </a:rPr>
            <a:t> our Proposed Budget and allow Department to make changes as needed without bringing back to the Board due to </a:t>
          </a:r>
          <a:r>
            <a:rPr lang="en-US" sz="2600" b="1" kern="1200" dirty="0">
              <a:latin typeface="Georgia" panose="02040502050405020303" pitchFamily="18" charset="0"/>
            </a:rPr>
            <a:t>NRS 353.205(3) requiring confidentiality</a:t>
          </a:r>
          <a:endParaRPr lang="en-US" sz="2600" kern="1200" dirty="0">
            <a:latin typeface="Georgia" panose="02040502050405020303" pitchFamily="18" charset="0"/>
          </a:endParaRPr>
        </a:p>
      </dsp:txBody>
      <dsp:txXfrm>
        <a:off x="6299253" y="570834"/>
        <a:ext cx="4425508" cy="2747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0A2E-873D-4A70-94D1-098357E89A4B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604C-F1C4-4808-BB89-23AED086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62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0A2E-873D-4A70-94D1-098357E89A4B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604C-F1C4-4808-BB89-23AED086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5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0A2E-873D-4A70-94D1-098357E89A4B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604C-F1C4-4808-BB89-23AED086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776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0A2E-873D-4A70-94D1-098357E89A4B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604C-F1C4-4808-BB89-23AED086D9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9325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0A2E-873D-4A70-94D1-098357E89A4B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604C-F1C4-4808-BB89-23AED086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650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0A2E-873D-4A70-94D1-098357E89A4B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604C-F1C4-4808-BB89-23AED086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321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0A2E-873D-4A70-94D1-098357E89A4B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604C-F1C4-4808-BB89-23AED086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27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0A2E-873D-4A70-94D1-098357E89A4B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604C-F1C4-4808-BB89-23AED086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4873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0A2E-873D-4A70-94D1-098357E89A4B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604C-F1C4-4808-BB89-23AED086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77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0A2E-873D-4A70-94D1-098357E89A4B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604C-F1C4-4808-BB89-23AED086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25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0A2E-873D-4A70-94D1-098357E89A4B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604C-F1C4-4808-BB89-23AED086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39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0A2E-873D-4A70-94D1-098357E89A4B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604C-F1C4-4808-BB89-23AED086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04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0A2E-873D-4A70-94D1-098357E89A4B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604C-F1C4-4808-BB89-23AED086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919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0A2E-873D-4A70-94D1-098357E89A4B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604C-F1C4-4808-BB89-23AED086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50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0A2E-873D-4A70-94D1-098357E89A4B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604C-F1C4-4808-BB89-23AED086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0A2E-873D-4A70-94D1-098357E89A4B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604C-F1C4-4808-BB89-23AED086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15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0A2E-873D-4A70-94D1-098357E89A4B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604C-F1C4-4808-BB89-23AED086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91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F3B0A2E-873D-4A70-94D1-098357E89A4B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A604C-F1C4-4808-BB89-23AED086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071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452E0-065E-445E-B836-1C2ED8D09B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>
                <a:latin typeface="Georgia" panose="02040502050405020303" pitchFamily="18" charset="0"/>
              </a:rPr>
              <a:t>DIDS Budget</a:t>
            </a:r>
          </a:p>
        </p:txBody>
      </p:sp>
    </p:spTree>
    <p:extLst>
      <p:ext uri="{BB962C8B-B14F-4D97-AF65-F5344CB8AC3E}">
        <p14:creationId xmlns:p14="http://schemas.microsoft.com/office/powerpoint/2010/main" val="51690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8B9538A-2A89-47DD-996C-7D2BE2AB6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625979B-5325-4898-8EF9-5C174B192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34B22E2B-30D5-47A4-97C5-091EA1AB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6DA3CD-A002-40ED-8194-B4E637BD76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E5BB751-CE51-4DE7-98F4-985B070D68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7545208"/>
              </p:ext>
            </p:extLst>
          </p:nvPr>
        </p:nvGraphicFramePr>
        <p:xfrm>
          <a:off x="4507582" y="234891"/>
          <a:ext cx="7429952" cy="6342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EE1D983-F92E-4392-9094-76F945ED47F0}"/>
              </a:ext>
            </a:extLst>
          </p:cNvPr>
          <p:cNvSpPr txBox="1"/>
          <p:nvPr/>
        </p:nvSpPr>
        <p:spPr>
          <a:xfrm>
            <a:off x="322466" y="571500"/>
            <a:ext cx="37322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  <a:latin typeface="Georgia" panose="02040502050405020303" pitchFamily="18" charset="0"/>
              </a:rPr>
              <a:t>Key Deadline ‐ Operating Budget</a:t>
            </a:r>
          </a:p>
          <a:p>
            <a:pPr marL="0" indent="0">
              <a:buNone/>
            </a:pPr>
            <a:endParaRPr lang="en-US" b="1" i="1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en-US" b="1" i="1" dirty="0">
                <a:solidFill>
                  <a:schemeClr val="bg1"/>
                </a:solidFill>
                <a:latin typeface="Georgia" panose="02040502050405020303" pitchFamily="18" charset="0"/>
              </a:rPr>
              <a:t>September 1 of even year: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DIDS Proposed Budget Due to Budget Division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en-US" sz="2400" b="1" i="1" dirty="0">
                <a:solidFill>
                  <a:schemeClr val="bg1"/>
                </a:solidFill>
                <a:latin typeface="Georgia" panose="02040502050405020303" pitchFamily="18" charset="0"/>
              </a:rPr>
              <a:t>Budget Division can request changes at any time after submission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661073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D0491A-28D0-4A6A-B593-11B66B2C5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>
                <a:latin typeface="Georgia" panose="02040502050405020303" pitchFamily="18" charset="0"/>
              </a:rPr>
              <a:t>Overview ‐ State Budget Structure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849B5-0031-463D-9464-CB9733B8B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522514"/>
            <a:ext cx="6399930" cy="579430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b="1" u="sng" dirty="0">
                <a:latin typeface="Georgia" panose="02040502050405020303" pitchFamily="18" charset="0"/>
              </a:rPr>
              <a:t>Base Budget (B000)</a:t>
            </a:r>
          </a:p>
          <a:p>
            <a:pPr marL="0" indent="0">
              <a:buNone/>
            </a:pPr>
            <a:r>
              <a:rPr lang="en-US" sz="1600" dirty="0">
                <a:latin typeface="Georgia" panose="02040502050405020303" pitchFamily="18" charset="0"/>
              </a:rPr>
              <a:t>The base budget is the continuation of budgeting for existing levels of services. The expenditures made in the even‐numbered year of the biennium constitutes the “base.”</a:t>
            </a:r>
          </a:p>
          <a:p>
            <a:pPr marL="0" indent="0">
              <a:buNone/>
            </a:pPr>
            <a:endParaRPr lang="en-US" sz="1600" dirty="0">
              <a:latin typeface="Georgia" panose="02040502050405020303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u="sng" dirty="0">
                <a:latin typeface="Georgia" panose="02040502050405020303" pitchFamily="18" charset="0"/>
              </a:rPr>
              <a:t>Adjusted Base (M150)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latin typeface="Georgia" panose="02040502050405020303" pitchFamily="18" charset="0"/>
              </a:rPr>
              <a:t>M150 includes adjustments to base for one‐time purchases and partial‐year expenditures (The adjusted base budget is equal to the base budget plus or minus decision unit M150).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>
              <a:latin typeface="Georgia" panose="02040502050405020303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u="sng" dirty="0">
                <a:latin typeface="Georgia" panose="02040502050405020303" pitchFamily="18" charset="0"/>
              </a:rPr>
              <a:t>Enhancement (E Decision Units)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latin typeface="Georgia" panose="02040502050405020303" pitchFamily="18" charset="0"/>
              </a:rPr>
              <a:t>Enhancements represent the costs of new or expanding programs and other adjustments to enhance/maintain ongoing operations. Each enhancement request must be tied to a strategic priority as determined by the Governor.</a:t>
            </a:r>
          </a:p>
        </p:txBody>
      </p:sp>
    </p:spTree>
    <p:extLst>
      <p:ext uri="{BB962C8B-B14F-4D97-AF65-F5344CB8AC3E}">
        <p14:creationId xmlns:p14="http://schemas.microsoft.com/office/powerpoint/2010/main" val="4059535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344260-F359-4074-99CF-29117D7B7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Georgia" panose="02040502050405020303" pitchFamily="18" charset="0"/>
              </a:rPr>
              <a:t>Base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917C0-90C5-4AF8-9BBF-88EA83EE2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242" y="2286162"/>
            <a:ext cx="11672596" cy="440825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Georgia" panose="02040502050405020303" pitchFamily="18" charset="0"/>
              </a:rPr>
              <a:t>The DIDS budget request will be based on the FY20 budget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Georgia" panose="02040502050405020303" pitchFamily="18" charset="0"/>
              </a:rPr>
              <a:t>Continue funding 7 positions 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Georgia" panose="02040502050405020303" pitchFamily="18" charset="0"/>
              </a:rPr>
              <a:t>Request additional funds: Out-of-State Travel, In-State Travel, Operating, Information Services, Commission Travel, and Training categories.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Georgia" panose="02040502050405020303" pitchFamily="18" charset="0"/>
              </a:rPr>
              <a:t>Any requests above this amount will be Enhancement Decision Units or Items for Special Consideration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Georgia" panose="02040502050405020303" pitchFamily="18" charset="0"/>
              </a:rPr>
              <a:t>Death Penalty/Appellate Unit</a:t>
            </a:r>
          </a:p>
          <a:p>
            <a:pPr lvl="2">
              <a:lnSpc>
                <a:spcPct val="90000"/>
              </a:lnSpc>
            </a:pPr>
            <a:r>
              <a:rPr lang="en-US" sz="2800" dirty="0">
                <a:latin typeface="Georgia" panose="02040502050405020303" pitchFamily="18" charset="0"/>
              </a:rPr>
              <a:t>6 new positions: 2 Death Penalty Attorneys, 1 Appellate Attorney, Supervising Legal Secretary, Mitigation Specialist, Chief Investigator</a:t>
            </a:r>
          </a:p>
          <a:p>
            <a:pPr lvl="2">
              <a:lnSpc>
                <a:spcPct val="90000"/>
              </a:lnSpc>
            </a:pPr>
            <a:r>
              <a:rPr lang="en-US" sz="2800" dirty="0">
                <a:latin typeface="Georgia" panose="02040502050405020303" pitchFamily="18" charset="0"/>
              </a:rPr>
              <a:t>Travel, equipment, office space, etc. 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Georgia" panose="02040502050405020303" pitchFamily="18" charset="0"/>
              </a:rPr>
              <a:t>Request funding for counties based upon the current proposed formula for the </a:t>
            </a:r>
            <a:r>
              <a:rPr lang="en-US" sz="2800" u="sng" dirty="0">
                <a:latin typeface="Georgia" panose="02040502050405020303" pitchFamily="18" charset="0"/>
              </a:rPr>
              <a:t>maximum contribution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Georgia" panose="02040502050405020303" pitchFamily="18" charset="0"/>
              </a:rPr>
              <a:t>Funds for Training Rural Attorneys</a:t>
            </a:r>
          </a:p>
          <a:p>
            <a:pPr lvl="1">
              <a:lnSpc>
                <a:spcPct val="90000"/>
              </a:lnSpc>
            </a:pPr>
            <a:endParaRPr lang="en-US" sz="15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E501B3B-5CFF-43CF-8C79-CD3C1152165B}"/>
              </a:ext>
            </a:extLst>
          </p:cNvPr>
          <p:cNvSpPr/>
          <p:nvPr/>
        </p:nvSpPr>
        <p:spPr>
          <a:xfrm>
            <a:off x="5092118" y="266269"/>
            <a:ext cx="4689446" cy="175346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lnSpc>
                <a:spcPct val="90000"/>
              </a:lnSpc>
            </a:pPr>
            <a:r>
              <a:rPr lang="en-US" sz="2400" dirty="0">
                <a:latin typeface="Georgia" panose="02040502050405020303" pitchFamily="18" charset="0"/>
              </a:rPr>
              <a:t>Budget Request must stay within the 2x CAP limit</a:t>
            </a:r>
          </a:p>
          <a:p>
            <a:pPr lvl="1" algn="ctr">
              <a:lnSpc>
                <a:spcPct val="90000"/>
              </a:lnSpc>
            </a:pPr>
            <a:r>
              <a:rPr lang="en-US" sz="2400" dirty="0">
                <a:latin typeface="Georgia" panose="02040502050405020303" pitchFamily="18" charset="0"/>
              </a:rPr>
              <a:t>$925,392 x 2 = $1,850,784</a:t>
            </a:r>
          </a:p>
        </p:txBody>
      </p:sp>
    </p:spTree>
    <p:extLst>
      <p:ext uri="{BB962C8B-B14F-4D97-AF65-F5344CB8AC3E}">
        <p14:creationId xmlns:p14="http://schemas.microsoft.com/office/powerpoint/2010/main" val="5545147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604E0B1-6762-4B99-A6A5-42ED8E20D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6D86F5FF-DE1B-4BAB-A7BE-6F39F5DD9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3AD359-A518-476D-AE1A-502F6654C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BEBEB"/>
                </a:solidFill>
                <a:latin typeface="Georgia" panose="02040502050405020303" pitchFamily="18" charset="0"/>
              </a:rPr>
              <a:t>Department Request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36AD705-9544-45E1-B278-8D99F718B8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DFFC5B7-4963-4902-8A90-EFF5766892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6439215-8710-40F1-964E-A1FBA8CCA2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557180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8948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394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Georgia</vt:lpstr>
      <vt:lpstr>Wingdings 3</vt:lpstr>
      <vt:lpstr>Ion</vt:lpstr>
      <vt:lpstr>DIDS Budget</vt:lpstr>
      <vt:lpstr>PowerPoint Presentation</vt:lpstr>
      <vt:lpstr>Overview ‐ State Budget Structure</vt:lpstr>
      <vt:lpstr>Base Budget</vt:lpstr>
      <vt:lpstr>Department Request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DIDS Budget</dc:title>
  <dc:creator>Marcie Ryba</dc:creator>
  <cp:lastModifiedBy>Alexus McCurley</cp:lastModifiedBy>
  <cp:revision>6</cp:revision>
  <dcterms:created xsi:type="dcterms:W3CDTF">2020-06-25T17:26:57Z</dcterms:created>
  <dcterms:modified xsi:type="dcterms:W3CDTF">2020-06-30T16:56:47Z</dcterms:modified>
</cp:coreProperties>
</file>